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5" r:id="rId6"/>
    <p:sldId id="266" r:id="rId7"/>
    <p:sldId id="267" r:id="rId8"/>
    <p:sldId id="268" r:id="rId9"/>
    <p:sldId id="260" r:id="rId10"/>
    <p:sldId id="269" r:id="rId11"/>
    <p:sldId id="270" r:id="rId12"/>
    <p:sldId id="271" r:id="rId13"/>
    <p:sldId id="272" r:id="rId14"/>
    <p:sldId id="273" r:id="rId15"/>
    <p:sldId id="274"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400B2-4D52-4535-9D15-A074599094CA}" type="datetimeFigureOut">
              <a:rPr lang="pt-BR" smtClean="0"/>
              <a:pPr/>
              <a:t>28/11/2014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F6D09-C636-467F-B7C2-BC9D05E14444}"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a:solidFill>
                  <a:srgbClr val="002060"/>
                </a:solidFill>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1E73EE18-82F7-4651-9213-83C3C32F8BE4}" type="datetime1">
              <a:rPr lang="pt-BR" smtClean="0"/>
              <a:pPr/>
              <a:t>28/11/2014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sz="1600" b="1" i="1">
                <a:solidFill>
                  <a:srgbClr val="002060"/>
                </a:solidFill>
              </a:defRPr>
            </a:lvl1pPr>
          </a:lstStyle>
          <a:p>
            <a:fld id="{E33201BC-AF78-43C7-81FE-A31BE7A146B1}"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3F9C9F4-93E6-446C-AE5F-3AAA01D0E39B}" type="datetime1">
              <a:rPr lang="pt-BR" smtClean="0"/>
              <a:pPr/>
              <a:t>28/11/2014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1925FA3-2197-42FC-872E-D76756421935}" type="datetime1">
              <a:rPr lang="pt-BR" smtClean="0"/>
              <a:pPr/>
              <a:t>28/11/2014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002060"/>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8BB2B4F7-853F-4575-8DF7-37BD787502D9}" type="datetime1">
              <a:rPr lang="pt-BR" smtClean="0"/>
              <a:pPr/>
              <a:t>28/11/2014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lvl1pPr>
              <a:defRPr sz="1600" b="1" i="1">
                <a:solidFill>
                  <a:srgbClr val="002060"/>
                </a:solidFill>
              </a:defRPr>
            </a:lvl1pPr>
          </a:lstStyle>
          <a:p>
            <a:fld id="{E33201BC-AF78-43C7-81FE-A31BE7A146B1}" type="slidenum">
              <a:rPr lang="pt-BR" smtClean="0"/>
              <a:pPr/>
              <a:t>‹nº›</a:t>
            </a:fld>
            <a:endParaRPr lang="pt-BR"/>
          </a:p>
        </p:txBody>
      </p:sp>
      <p:pic>
        <p:nvPicPr>
          <p:cNvPr id="7" name="Picture 3"/>
          <p:cNvPicPr/>
          <p:nvPr userDrawn="1"/>
        </p:nvPicPr>
        <p:blipFill>
          <a:blip r:embed="rId2"/>
          <a:srcRect/>
          <a:stretch>
            <a:fillRect/>
          </a:stretch>
        </p:blipFill>
        <p:spPr bwMode="auto">
          <a:xfrm>
            <a:off x="459090" y="261630"/>
            <a:ext cx="1523052" cy="58769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0BEC1F7-F57D-4774-B5F4-5E36C1ECD755}" type="datetime1">
              <a:rPr lang="pt-BR" smtClean="0"/>
              <a:pPr/>
              <a:t>28/11/2014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4420E0F-CAE5-47A6-BBF7-2679C1B6EFBF}" type="datetime1">
              <a:rPr lang="pt-BR" smtClean="0"/>
              <a:pPr/>
              <a:t>28/11/2014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AE41E46-CCA4-4AB6-80DB-D63E45CF671D}" type="datetime1">
              <a:rPr lang="pt-BR" smtClean="0"/>
              <a:pPr/>
              <a:t>28/11/2014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B110014-686E-42E6-BBCA-16D6A967C0D4}" type="datetime1">
              <a:rPr lang="pt-BR" smtClean="0"/>
              <a:pPr/>
              <a:t>28/11/2014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3945777-7087-48A4-BA20-13B6B022F909}" type="datetime1">
              <a:rPr lang="pt-BR" smtClean="0"/>
              <a:pPr/>
              <a:t>28/11/2014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D3FCC3F-566D-42DA-B634-43175351D70F}" type="datetime1">
              <a:rPr lang="pt-BR" smtClean="0"/>
              <a:pPr/>
              <a:t>28/11/2014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184E02D-A453-4B69-8BF5-6BFCA18F38C3}" type="datetime1">
              <a:rPr lang="pt-BR" smtClean="0"/>
              <a:pPr/>
              <a:t>28/11/2014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3201BC-AF78-43C7-81FE-A31BE7A146B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4A464-C312-4210-A682-DC7442085A70}" type="datetime1">
              <a:rPr lang="pt-BR" smtClean="0"/>
              <a:pPr/>
              <a:t>28/11/2014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201BC-AF78-43C7-81FE-A31BE7A146B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n-US" sz="2800" dirty="0" smtClean="0">
                <a:solidFill>
                  <a:srgbClr val="002060"/>
                </a:solidFill>
              </a:rPr>
              <a:t>Brazil (Federative Republic of)</a:t>
            </a:r>
            <a:br>
              <a:rPr lang="en-US" sz="2800" dirty="0" smtClean="0">
                <a:solidFill>
                  <a:srgbClr val="002060"/>
                </a:solidFill>
              </a:rPr>
            </a:br>
            <a:r>
              <a:rPr lang="en-US" sz="2800" dirty="0" smtClean="0">
                <a:solidFill>
                  <a:srgbClr val="002060"/>
                </a:solidFill>
              </a:rPr>
              <a:t>DIFFRACTION PHENOMENA STUDY – UHF BAND</a:t>
            </a:r>
            <a:br>
              <a:rPr lang="en-US" sz="2800" dirty="0" smtClean="0">
                <a:solidFill>
                  <a:srgbClr val="002060"/>
                </a:solidFill>
              </a:rPr>
            </a:br>
            <a:r>
              <a:rPr lang="en-US" sz="2800" dirty="0" smtClean="0">
                <a:solidFill>
                  <a:srgbClr val="002060"/>
                </a:solidFill>
              </a:rPr>
              <a:t>QUESTION ITU-R 202-3/3</a:t>
            </a:r>
            <a:br>
              <a:rPr lang="en-US" sz="2800" dirty="0" smtClean="0">
                <a:solidFill>
                  <a:srgbClr val="002060"/>
                </a:solidFill>
              </a:rPr>
            </a:br>
            <a:endParaRPr lang="pt-BR" sz="2800" dirty="0">
              <a:solidFill>
                <a:srgbClr val="002060"/>
              </a:solidFill>
            </a:endParaRPr>
          </a:p>
        </p:txBody>
      </p:sp>
      <p:sp>
        <p:nvSpPr>
          <p:cNvPr id="3" name="Subtítulo 2"/>
          <p:cNvSpPr>
            <a:spLocks noGrp="1"/>
          </p:cNvSpPr>
          <p:nvPr>
            <p:ph type="subTitle" idx="1"/>
          </p:nvPr>
        </p:nvSpPr>
        <p:spPr/>
        <p:txBody>
          <a:bodyPr/>
          <a:lstStyle/>
          <a:p>
            <a:r>
              <a:rPr lang="pt-BR" dirty="0" err="1" smtClean="0">
                <a:solidFill>
                  <a:srgbClr val="002060"/>
                </a:solidFill>
              </a:rPr>
              <a:t>Document</a:t>
            </a:r>
            <a:r>
              <a:rPr lang="pt-BR" dirty="0" smtClean="0">
                <a:solidFill>
                  <a:srgbClr val="002060"/>
                </a:solidFill>
              </a:rPr>
              <a:t> 3J/87-E</a:t>
            </a:r>
          </a:p>
          <a:p>
            <a:r>
              <a:rPr lang="pt-BR" dirty="0" smtClean="0">
                <a:solidFill>
                  <a:srgbClr val="002060"/>
                </a:solidFill>
              </a:rPr>
              <a:t>27 August 2014</a:t>
            </a:r>
          </a:p>
          <a:p>
            <a:endParaRPr lang="pt-BR" dirty="0">
              <a:solidFill>
                <a:srgbClr val="002060"/>
              </a:solidFill>
            </a:endParaRPr>
          </a:p>
        </p:txBody>
      </p:sp>
      <p:pic>
        <p:nvPicPr>
          <p:cNvPr id="4" name="Picture 3"/>
          <p:cNvPicPr/>
          <p:nvPr/>
        </p:nvPicPr>
        <p:blipFill>
          <a:blip r:embed="rId2"/>
          <a:srcRect/>
          <a:stretch>
            <a:fillRect/>
          </a:stretch>
        </p:blipFill>
        <p:spPr bwMode="auto">
          <a:xfrm>
            <a:off x="642910" y="500042"/>
            <a:ext cx="1760220" cy="746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57174" y="1785926"/>
            <a:ext cx="8429652" cy="4572032"/>
          </a:xfrm>
          <a:prstGeom prst="rect">
            <a:avLst/>
          </a:prstGeom>
        </p:spPr>
      </p:pic>
      <p:sp>
        <p:nvSpPr>
          <p:cNvPr id="4" name="Espaço Reservado para Número de Slide 3"/>
          <p:cNvSpPr>
            <a:spLocks noGrp="1"/>
          </p:cNvSpPr>
          <p:nvPr>
            <p:ph type="sldNum" sz="quarter" idx="12"/>
          </p:nvPr>
        </p:nvSpPr>
        <p:spPr/>
        <p:txBody>
          <a:bodyPr/>
          <a:lstStyle/>
          <a:p>
            <a:fld id="{E33201BC-AF78-43C7-81FE-A31BE7A146B1}" type="slidenum">
              <a:rPr lang="pt-BR" smtClean="0"/>
              <a:pPr/>
              <a:t>10</a:t>
            </a:fld>
            <a:endParaRPr lang="pt-BR"/>
          </a:p>
        </p:txBody>
      </p:sp>
      <p:sp>
        <p:nvSpPr>
          <p:cNvPr id="6" name="Título 1"/>
          <p:cNvSpPr>
            <a:spLocks noGrp="1"/>
          </p:cNvSpPr>
          <p:nvPr>
            <p:ph type="title"/>
          </p:nvPr>
        </p:nvSpPr>
        <p:spPr>
          <a:xfrm>
            <a:off x="457200" y="274638"/>
            <a:ext cx="8229600" cy="1143000"/>
          </a:xfrm>
        </p:spPr>
        <p:txBody>
          <a:bodyPr>
            <a:normAutofit/>
          </a:bodyPr>
          <a:lstStyle/>
          <a:p>
            <a:r>
              <a:rPr lang="en-CA" sz="3600" dirty="0"/>
              <a:t>Analysis of </a:t>
            </a:r>
            <a:r>
              <a:rPr lang="en-CA" sz="3600" dirty="0" smtClean="0"/>
              <a:t>diffraction </a:t>
            </a:r>
            <a:r>
              <a:rPr lang="en-CA" sz="2400" dirty="0" smtClean="0"/>
              <a:t>(Cont.)</a:t>
            </a:r>
            <a:endParaRPr lang="pt-BR" sz="3600" dirty="0"/>
          </a:p>
        </p:txBody>
      </p:sp>
      <p:sp>
        <p:nvSpPr>
          <p:cNvPr id="8" name="Espaço Reservado para Conteúdo 2"/>
          <p:cNvSpPr>
            <a:spLocks noGrp="1"/>
          </p:cNvSpPr>
          <p:nvPr>
            <p:ph idx="1"/>
          </p:nvPr>
        </p:nvSpPr>
        <p:spPr>
          <a:xfrm>
            <a:off x="457200" y="1289372"/>
            <a:ext cx="8229600" cy="4525963"/>
          </a:xfrm>
        </p:spPr>
        <p:txBody>
          <a:bodyPr>
            <a:normAutofit/>
          </a:bodyPr>
          <a:lstStyle/>
          <a:p>
            <a:pPr algn="ctr" hangingPunct="0">
              <a:buNone/>
            </a:pPr>
            <a:r>
              <a:rPr lang="en-CA" sz="2000" dirty="0"/>
              <a:t>Terrain profile for measurement 333</a:t>
            </a:r>
            <a:endParaRPr lang="pt-BR" sz="2000" b="1" dirty="0"/>
          </a:p>
        </p:txBody>
      </p:sp>
      <p:sp>
        <p:nvSpPr>
          <p:cNvPr id="9" name="CaixaDeTexto 8"/>
          <p:cNvSpPr txBox="1"/>
          <p:nvPr/>
        </p:nvSpPr>
        <p:spPr>
          <a:xfrm>
            <a:off x="327144" y="6345816"/>
            <a:ext cx="1101584" cy="369332"/>
          </a:xfrm>
          <a:prstGeom prst="rect">
            <a:avLst/>
          </a:prstGeom>
          <a:noFill/>
        </p:spPr>
        <p:txBody>
          <a:bodyPr wrap="none" rtlCol="0">
            <a:spAutoFit/>
          </a:bodyPr>
          <a:lstStyle/>
          <a:p>
            <a:r>
              <a:rPr lang="en-CA" cap="all" dirty="0"/>
              <a:t>Figure </a:t>
            </a:r>
            <a:r>
              <a:rPr lang="en-CA" cap="all" dirty="0" smtClean="0"/>
              <a:t> 5</a:t>
            </a:r>
            <a:endParaRPr lang="pt-BR" cap="al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33201BC-AF78-43C7-81FE-A31BE7A146B1}" type="slidenum">
              <a:rPr lang="pt-BR" smtClean="0"/>
              <a:pPr/>
              <a:t>11</a:t>
            </a:fld>
            <a:endParaRPr lang="pt-BR"/>
          </a:p>
        </p:txBody>
      </p:sp>
      <p:sp>
        <p:nvSpPr>
          <p:cNvPr id="6" name="Título 1"/>
          <p:cNvSpPr>
            <a:spLocks noGrp="1"/>
          </p:cNvSpPr>
          <p:nvPr>
            <p:ph type="title"/>
          </p:nvPr>
        </p:nvSpPr>
        <p:spPr>
          <a:xfrm>
            <a:off x="457200" y="274638"/>
            <a:ext cx="8229600" cy="1143000"/>
          </a:xfrm>
        </p:spPr>
        <p:txBody>
          <a:bodyPr>
            <a:normAutofit/>
          </a:bodyPr>
          <a:lstStyle/>
          <a:p>
            <a:r>
              <a:rPr lang="en-CA" sz="3600" dirty="0"/>
              <a:t>Analysis of </a:t>
            </a:r>
            <a:r>
              <a:rPr lang="en-CA" sz="3600" dirty="0" smtClean="0"/>
              <a:t>diffraction </a:t>
            </a:r>
            <a:r>
              <a:rPr lang="en-CA" sz="2400" dirty="0" smtClean="0"/>
              <a:t>(Cont.)</a:t>
            </a:r>
            <a:endParaRPr lang="pt-BR" sz="3600" dirty="0"/>
          </a:p>
        </p:txBody>
      </p:sp>
      <p:sp>
        <p:nvSpPr>
          <p:cNvPr id="8" name="Espaço Reservado para Conteúdo 2"/>
          <p:cNvSpPr>
            <a:spLocks noGrp="1"/>
          </p:cNvSpPr>
          <p:nvPr>
            <p:ph idx="1"/>
          </p:nvPr>
        </p:nvSpPr>
        <p:spPr>
          <a:xfrm>
            <a:off x="457200" y="1289372"/>
            <a:ext cx="8229600" cy="4525963"/>
          </a:xfrm>
        </p:spPr>
        <p:txBody>
          <a:bodyPr>
            <a:normAutofit/>
          </a:bodyPr>
          <a:lstStyle/>
          <a:p>
            <a:pPr algn="ctr" hangingPunct="0">
              <a:buNone/>
            </a:pPr>
            <a:r>
              <a:rPr lang="en-CA" sz="2800" dirty="0"/>
              <a:t>Landscape from measurements </a:t>
            </a:r>
            <a:endParaRPr lang="pt-BR" sz="2800" b="1" dirty="0"/>
          </a:p>
        </p:txBody>
      </p:sp>
      <p:pic>
        <p:nvPicPr>
          <p:cNvPr id="10" name="Imagem 9"/>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12000" y="2000240"/>
            <a:ext cx="6120000" cy="4286280"/>
          </a:xfrm>
          <a:prstGeom prst="rect">
            <a:avLst/>
          </a:prstGeom>
        </p:spPr>
      </p:pic>
      <p:pic>
        <p:nvPicPr>
          <p:cNvPr id="11" name="Imagem 10"/>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15156" y="2045210"/>
            <a:ext cx="6120000" cy="4247999"/>
          </a:xfrm>
          <a:prstGeom prst="rect">
            <a:avLst/>
          </a:prstGeom>
        </p:spPr>
      </p:pic>
      <p:pic>
        <p:nvPicPr>
          <p:cNvPr id="12" name="Imagem 11"/>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79"/>
          </a:xfrm>
          <a:prstGeom prst="rect">
            <a:avLst/>
          </a:prstGeom>
        </p:spPr>
      </p:pic>
      <p:pic>
        <p:nvPicPr>
          <p:cNvPr id="13" name="Imagem 12"/>
          <p:cNvPicPr>
            <a:picLocks noChangeAspect="1"/>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79"/>
          </a:xfrm>
          <a:prstGeom prst="rect">
            <a:avLst/>
          </a:prstGeom>
        </p:spPr>
      </p:pic>
      <p:pic>
        <p:nvPicPr>
          <p:cNvPr id="14" name="Imagem 13"/>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79"/>
          </a:xfrm>
          <a:prstGeom prst="rect">
            <a:avLst/>
          </a:prstGeom>
        </p:spPr>
      </p:pic>
      <p:pic>
        <p:nvPicPr>
          <p:cNvPr id="15" name="Imagem 14"/>
          <p:cNvPicPr>
            <a:picLocks noChangeAspect="1"/>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1"/>
            <a:ext cx="6143668" cy="4286279"/>
          </a:xfrm>
          <a:prstGeom prst="rect">
            <a:avLst/>
          </a:prstGeom>
        </p:spPr>
      </p:pic>
      <p:pic>
        <p:nvPicPr>
          <p:cNvPr id="16" name="Imagem 15"/>
          <p:cNvPicPr/>
          <p:nvPr/>
        </p:nvPicPr>
        <p:blipFill>
          <a:blip r:embed="rId8"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80"/>
          </a:xfrm>
          <a:prstGeom prst="rect">
            <a:avLst/>
          </a:prstGeom>
        </p:spPr>
      </p:pic>
      <p:pic>
        <p:nvPicPr>
          <p:cNvPr id="17" name="Imagem 16"/>
          <p:cNvPicPr/>
          <p:nvPr/>
        </p:nvPicPr>
        <p:blipFill>
          <a:blip r:embed="rId9"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80"/>
          </a:xfrm>
          <a:prstGeom prst="rect">
            <a:avLst/>
          </a:prstGeom>
        </p:spPr>
      </p:pic>
      <p:pic>
        <p:nvPicPr>
          <p:cNvPr id="18" name="Imagem 17"/>
          <p:cNvPicPr/>
          <p:nvPr/>
        </p:nvPicPr>
        <p:blipFill>
          <a:blip r:embed="rId10"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80"/>
          </a:xfrm>
          <a:prstGeom prst="rect">
            <a:avLst/>
          </a:prstGeom>
        </p:spPr>
      </p:pic>
      <p:pic>
        <p:nvPicPr>
          <p:cNvPr id="19" name="Imagem 18"/>
          <p:cNvPicPr/>
          <p:nvPr/>
        </p:nvPicPr>
        <p:blipFill>
          <a:blip r:embed="rId11"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80"/>
          </a:xfrm>
          <a:prstGeom prst="rect">
            <a:avLst/>
          </a:prstGeom>
        </p:spPr>
      </p:pic>
      <p:pic>
        <p:nvPicPr>
          <p:cNvPr id="20" name="Imagem 19"/>
          <p:cNvPicPr/>
          <p:nvPr/>
        </p:nvPicPr>
        <p:blipFill>
          <a:blip r:embed="rId1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500166" y="2000240"/>
            <a:ext cx="6143668" cy="428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14350" indent="-514350"/>
            <a:r>
              <a:rPr lang="pt-BR" sz="4000" dirty="0" smtClean="0"/>
              <a:t>Network link </a:t>
            </a:r>
            <a:r>
              <a:rPr lang="pt-BR" sz="4000" dirty="0" err="1" smtClean="0"/>
              <a:t>report</a:t>
            </a:r>
            <a:endParaRPr lang="pt-BR" sz="4000" dirty="0" smtClean="0"/>
          </a:p>
        </p:txBody>
      </p:sp>
      <p:sp>
        <p:nvSpPr>
          <p:cNvPr id="3" name="Espaço Reservado para Conteúdo 2"/>
          <p:cNvSpPr>
            <a:spLocks noGrp="1"/>
          </p:cNvSpPr>
          <p:nvPr>
            <p:ph idx="1"/>
          </p:nvPr>
        </p:nvSpPr>
        <p:spPr/>
        <p:txBody>
          <a:bodyPr>
            <a:normAutofit fontScale="70000" lnSpcReduction="20000"/>
          </a:bodyPr>
          <a:lstStyle/>
          <a:p>
            <a:pPr algn="just" hangingPunct="0"/>
            <a:r>
              <a:rPr lang="en-CA" dirty="0"/>
              <a:t>In order to clarify the calculations, attachments were provided with link reports using the Cascade Knife Edge and Delta-</a:t>
            </a:r>
            <a:r>
              <a:rPr lang="en-CA" dirty="0" err="1"/>
              <a:t>Bullington</a:t>
            </a:r>
            <a:r>
              <a:rPr lang="en-CA" dirty="0"/>
              <a:t> methods for comparison of results.</a:t>
            </a:r>
            <a:endParaRPr lang="pt-BR" dirty="0"/>
          </a:p>
          <a:p>
            <a:pPr algn="just" hangingPunct="0"/>
            <a:r>
              <a:rPr lang="en-CA" dirty="0"/>
              <a:t>Annex 1 - Link index 313 - Cascade Knife Edge model - Only free space loss</a:t>
            </a:r>
            <a:endParaRPr lang="pt-BR" dirty="0"/>
          </a:p>
          <a:p>
            <a:pPr algn="just" hangingPunct="0"/>
            <a:r>
              <a:rPr lang="en-CA" dirty="0"/>
              <a:t>Annex 2 - Link index 313 - Delta-</a:t>
            </a:r>
            <a:r>
              <a:rPr lang="en-CA" dirty="0" err="1"/>
              <a:t>Bullingtonmodel</a:t>
            </a:r>
            <a:r>
              <a:rPr lang="en-CA" dirty="0"/>
              <a:t> - Only free space loss</a:t>
            </a:r>
            <a:endParaRPr lang="pt-BR" dirty="0"/>
          </a:p>
          <a:p>
            <a:pPr algn="just" hangingPunct="0"/>
            <a:r>
              <a:rPr lang="en-CA" dirty="0"/>
              <a:t>Annex 3 - Link the index 333 - Cascade Knife Edge model - Diffraction loss </a:t>
            </a:r>
            <a:r>
              <a:rPr lang="en-CA" b="1" dirty="0"/>
              <a:t>46.53 dB </a:t>
            </a:r>
            <a:endParaRPr lang="pt-BR" b="1" dirty="0"/>
          </a:p>
          <a:p>
            <a:pPr algn="just" hangingPunct="0"/>
            <a:r>
              <a:rPr lang="en-CA" dirty="0"/>
              <a:t>Annex 4 - Link the index 333 - Delta-</a:t>
            </a:r>
            <a:r>
              <a:rPr lang="en-CA" dirty="0" err="1"/>
              <a:t>Bullingtonmodel</a:t>
            </a:r>
            <a:r>
              <a:rPr lang="en-CA" dirty="0"/>
              <a:t> - Diffraction loss </a:t>
            </a:r>
            <a:r>
              <a:rPr lang="en-CA" b="1" dirty="0"/>
              <a:t>46.40 dB</a:t>
            </a:r>
            <a:endParaRPr lang="pt-BR" b="1" dirty="0"/>
          </a:p>
          <a:p>
            <a:pPr algn="just" hangingPunct="0"/>
            <a:r>
              <a:rPr lang="en-CA" dirty="0"/>
              <a:t>Annex 5 - Link the index 335 - Cascade Knife Edge model - Diffraction loss </a:t>
            </a:r>
            <a:r>
              <a:rPr lang="en-CA" b="1" dirty="0"/>
              <a:t>37.50 dB</a:t>
            </a:r>
            <a:endParaRPr lang="pt-BR" b="1" dirty="0"/>
          </a:p>
          <a:p>
            <a:pPr algn="just" hangingPunct="0"/>
            <a:r>
              <a:rPr lang="en-CA" dirty="0"/>
              <a:t>Annex 6 - Link the index 333 - Delta-</a:t>
            </a:r>
            <a:r>
              <a:rPr lang="en-CA" dirty="0" err="1"/>
              <a:t>Bullingtonmodel</a:t>
            </a:r>
            <a:r>
              <a:rPr lang="en-CA" dirty="0"/>
              <a:t> - Diffraction loss </a:t>
            </a:r>
            <a:r>
              <a:rPr lang="en-CA" b="1" dirty="0"/>
              <a:t>34.42 dB </a:t>
            </a:r>
            <a:endParaRPr lang="pt-BR"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14350" indent="-514350"/>
            <a:r>
              <a:rPr lang="pt-BR" sz="4000" dirty="0" err="1" smtClean="0"/>
              <a:t>Conclusion</a:t>
            </a:r>
            <a:endParaRPr lang="pt-BR" sz="4000" dirty="0"/>
          </a:p>
        </p:txBody>
      </p:sp>
      <p:sp>
        <p:nvSpPr>
          <p:cNvPr id="3" name="Espaço Reservado para Conteúdo 2"/>
          <p:cNvSpPr>
            <a:spLocks noGrp="1"/>
          </p:cNvSpPr>
          <p:nvPr>
            <p:ph idx="1"/>
          </p:nvPr>
        </p:nvSpPr>
        <p:spPr/>
        <p:txBody>
          <a:bodyPr>
            <a:normAutofit/>
          </a:bodyPr>
          <a:lstStyle/>
          <a:p>
            <a:pPr algn="just" hangingPunct="0"/>
            <a:r>
              <a:rPr lang="en-CA" dirty="0"/>
              <a:t>The intention of this study is to provide detailed data for testing, analysis and improvement of Recommendation ITU-R P.526 Propagation by Diffraction. </a:t>
            </a:r>
            <a:endParaRPr lang="en-CA" dirty="0" smtClean="0"/>
          </a:p>
          <a:p>
            <a:pPr algn="just" hangingPunct="0"/>
            <a:r>
              <a:rPr lang="en-CA" dirty="0" smtClean="0"/>
              <a:t>The </a:t>
            </a:r>
            <a:r>
              <a:rPr lang="en-CA" dirty="0"/>
              <a:t>available data provided useful information for assessment of the obstacles, making it possible to investigate the effects of </a:t>
            </a:r>
            <a:r>
              <a:rPr lang="en-CA" dirty="0" smtClean="0"/>
              <a:t>their  shapes on </a:t>
            </a:r>
            <a:r>
              <a:rPr lang="en-CA" dirty="0"/>
              <a:t>propagation mechanism.</a:t>
            </a:r>
            <a:endParaRPr lang="pt-BR" dirty="0"/>
          </a:p>
          <a:p>
            <a:pPr algn="just" hangingPunct="0"/>
            <a:endParaRPr lang="pt-BR"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14350" indent="-514350"/>
            <a:r>
              <a:rPr lang="pt-BR" sz="4000" dirty="0" err="1" smtClean="0"/>
              <a:t>Conclusion</a:t>
            </a:r>
            <a:r>
              <a:rPr lang="pt-BR" sz="4000" dirty="0" smtClean="0"/>
              <a:t> </a:t>
            </a:r>
            <a:r>
              <a:rPr lang="pt-BR" sz="2800" dirty="0" smtClean="0"/>
              <a:t>(Cont.)</a:t>
            </a:r>
            <a:endParaRPr lang="pt-BR" sz="4000" dirty="0"/>
          </a:p>
        </p:txBody>
      </p:sp>
      <p:sp>
        <p:nvSpPr>
          <p:cNvPr id="3" name="Espaço Reservado para Conteúdo 2"/>
          <p:cNvSpPr>
            <a:spLocks noGrp="1"/>
          </p:cNvSpPr>
          <p:nvPr>
            <p:ph idx="1"/>
          </p:nvPr>
        </p:nvSpPr>
        <p:spPr/>
        <p:txBody>
          <a:bodyPr>
            <a:normAutofit fontScale="92500"/>
          </a:bodyPr>
          <a:lstStyle/>
          <a:p>
            <a:pPr algn="just" hangingPunct="0"/>
            <a:r>
              <a:rPr lang="en-CA" dirty="0"/>
              <a:t>After the analysis of the results, the similarity between the diffraction models Cascade Knife Edge and </a:t>
            </a:r>
            <a:r>
              <a:rPr lang="en-CA" dirty="0" smtClean="0"/>
              <a:t>Delta-</a:t>
            </a:r>
            <a:r>
              <a:rPr lang="en-CA" dirty="0" err="1" smtClean="0"/>
              <a:t>Bullington</a:t>
            </a:r>
            <a:r>
              <a:rPr lang="en-CA" dirty="0"/>
              <a:t> seems evident, as seen in Figures 3 and </a:t>
            </a:r>
            <a:r>
              <a:rPr lang="en-CA" dirty="0" smtClean="0"/>
              <a:t>4.</a:t>
            </a:r>
          </a:p>
          <a:p>
            <a:pPr algn="just" hangingPunct="0"/>
            <a:r>
              <a:rPr lang="en-CA" dirty="0"/>
              <a:t>When comparing the simulated results with measured ones, it is possible to conclude that the Cascade Knife Edge and Delta-</a:t>
            </a:r>
            <a:r>
              <a:rPr lang="en-CA" dirty="0" err="1"/>
              <a:t>Bullington</a:t>
            </a:r>
            <a:r>
              <a:rPr lang="en-CA" dirty="0"/>
              <a:t> models are rather pessimist, </a:t>
            </a:r>
            <a:r>
              <a:rPr lang="en-CA" i="1" dirty="0"/>
              <a:t>i.e</a:t>
            </a:r>
            <a:r>
              <a:rPr lang="en-CA" dirty="0"/>
              <a:t>., they consider greater signal attenuation due to diffraction losses. </a:t>
            </a:r>
            <a:endParaRPr lang="pt-BR" dirty="0"/>
          </a:p>
          <a:p>
            <a:pPr algn="just" hangingPunct="0"/>
            <a:endParaRPr lang="pt-BR"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14</a:t>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14350" indent="-514350"/>
            <a:r>
              <a:rPr lang="pt-BR" sz="4000" dirty="0" err="1" smtClean="0"/>
              <a:t>Conclusion</a:t>
            </a:r>
            <a:r>
              <a:rPr lang="pt-BR" sz="4000" dirty="0" smtClean="0"/>
              <a:t> </a:t>
            </a:r>
            <a:r>
              <a:rPr lang="pt-BR" sz="2800" dirty="0" smtClean="0"/>
              <a:t>(Cont.)</a:t>
            </a:r>
            <a:endParaRPr lang="pt-BR" sz="4000" dirty="0"/>
          </a:p>
        </p:txBody>
      </p:sp>
      <p:sp>
        <p:nvSpPr>
          <p:cNvPr id="3" name="Espaço Reservado para Conteúdo 2"/>
          <p:cNvSpPr>
            <a:spLocks noGrp="1"/>
          </p:cNvSpPr>
          <p:nvPr>
            <p:ph idx="1"/>
          </p:nvPr>
        </p:nvSpPr>
        <p:spPr/>
        <p:txBody>
          <a:bodyPr>
            <a:normAutofit fontScale="92500"/>
          </a:bodyPr>
          <a:lstStyle/>
          <a:p>
            <a:pPr algn="just" hangingPunct="0"/>
            <a:r>
              <a:rPr lang="en-US" dirty="0"/>
              <a:t>Apparently, the result of the pessimist prediction of propagation by diffraction of recommendation 526 is due to the fact that the real obstacles are not really rectangular barriers, but obstacles with curved borders that allow lateral leakage of </a:t>
            </a:r>
            <a:r>
              <a:rPr lang="en-US" dirty="0" smtClean="0"/>
              <a:t>energy.</a:t>
            </a:r>
            <a:endParaRPr lang="pt-BR" dirty="0"/>
          </a:p>
          <a:p>
            <a:pPr algn="just" hangingPunct="0"/>
            <a:r>
              <a:rPr lang="en-US" dirty="0"/>
              <a:t>It is recommended to consider this contribution information to improve the </a:t>
            </a:r>
            <a:r>
              <a:rPr lang="en-CA" dirty="0"/>
              <a:t>Recommendation ITU‑R P.526 Propagation by Diffraction.</a:t>
            </a:r>
            <a:endParaRPr lang="pt-BR" dirty="0"/>
          </a:p>
          <a:p>
            <a:pPr algn="just" hangingPunct="0"/>
            <a:endParaRPr lang="pt-BR"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15</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Sumary</a:t>
            </a:r>
            <a:endParaRPr lang="pt-BR" dirty="0"/>
          </a:p>
        </p:txBody>
      </p:sp>
      <p:sp>
        <p:nvSpPr>
          <p:cNvPr id="3" name="Espaço Reservado para Conteúdo 2"/>
          <p:cNvSpPr>
            <a:spLocks noGrp="1"/>
          </p:cNvSpPr>
          <p:nvPr>
            <p:ph idx="1"/>
          </p:nvPr>
        </p:nvSpPr>
        <p:spPr/>
        <p:txBody>
          <a:bodyPr/>
          <a:lstStyle/>
          <a:p>
            <a:pPr marL="514350" indent="-514350">
              <a:buFont typeface="+mj-lt"/>
              <a:buAutoNum type="arabicPeriod"/>
            </a:pPr>
            <a:r>
              <a:rPr lang="pt-BR" dirty="0" err="1" smtClean="0"/>
              <a:t>Introduction</a:t>
            </a:r>
            <a:endParaRPr lang="pt-BR" dirty="0" smtClean="0"/>
          </a:p>
          <a:p>
            <a:pPr marL="514350" indent="-514350">
              <a:buFont typeface="+mj-lt"/>
              <a:buAutoNum type="arabicPeriod"/>
            </a:pPr>
            <a:r>
              <a:rPr lang="pt-BR" dirty="0" err="1" smtClean="0"/>
              <a:t>Description</a:t>
            </a:r>
            <a:r>
              <a:rPr lang="pt-BR" dirty="0" smtClean="0"/>
              <a:t> </a:t>
            </a:r>
            <a:r>
              <a:rPr lang="pt-BR" dirty="0" err="1" smtClean="0"/>
              <a:t>of</a:t>
            </a:r>
            <a:r>
              <a:rPr lang="pt-BR" dirty="0" smtClean="0"/>
              <a:t> </a:t>
            </a:r>
            <a:r>
              <a:rPr lang="pt-BR" dirty="0" err="1" smtClean="0"/>
              <a:t>tests</a:t>
            </a:r>
            <a:endParaRPr lang="pt-BR" dirty="0" smtClean="0"/>
          </a:p>
          <a:p>
            <a:pPr marL="514350" indent="-514350">
              <a:buFont typeface="+mj-lt"/>
              <a:buAutoNum type="arabicPeriod"/>
            </a:pPr>
            <a:r>
              <a:rPr lang="pt-BR" dirty="0" err="1" smtClean="0"/>
              <a:t>Analysis</a:t>
            </a:r>
            <a:r>
              <a:rPr lang="pt-BR" dirty="0" smtClean="0"/>
              <a:t> </a:t>
            </a:r>
            <a:r>
              <a:rPr lang="pt-BR" dirty="0" err="1" smtClean="0"/>
              <a:t>of</a:t>
            </a:r>
            <a:r>
              <a:rPr lang="pt-BR" dirty="0" smtClean="0"/>
              <a:t> </a:t>
            </a:r>
            <a:r>
              <a:rPr lang="pt-BR" dirty="0" err="1" smtClean="0"/>
              <a:t>diffraction</a:t>
            </a:r>
            <a:endParaRPr lang="pt-BR" dirty="0" smtClean="0"/>
          </a:p>
          <a:p>
            <a:pPr marL="514350" indent="-514350">
              <a:buFont typeface="+mj-lt"/>
              <a:buAutoNum type="arabicPeriod"/>
            </a:pPr>
            <a:r>
              <a:rPr lang="pt-BR" dirty="0" smtClean="0"/>
              <a:t>Network link </a:t>
            </a:r>
            <a:r>
              <a:rPr lang="pt-BR" dirty="0" err="1" smtClean="0"/>
              <a:t>report</a:t>
            </a:r>
            <a:endParaRPr lang="pt-BR" dirty="0" smtClean="0"/>
          </a:p>
          <a:p>
            <a:pPr marL="514350" indent="-514350">
              <a:buFont typeface="+mj-lt"/>
              <a:buAutoNum type="arabicPeriod"/>
            </a:pPr>
            <a:r>
              <a:rPr lang="pt-BR" dirty="0" err="1" smtClean="0"/>
              <a:t>Conclusion</a:t>
            </a:r>
            <a:endParaRPr lang="pt-BR"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2</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err="1" smtClean="0"/>
              <a:t>Introduction</a:t>
            </a:r>
            <a:endParaRPr lang="pt-BR" sz="4000" dirty="0"/>
          </a:p>
        </p:txBody>
      </p:sp>
      <p:sp>
        <p:nvSpPr>
          <p:cNvPr id="3" name="Espaço Reservado para Conteúdo 2"/>
          <p:cNvSpPr>
            <a:spLocks noGrp="1"/>
          </p:cNvSpPr>
          <p:nvPr>
            <p:ph idx="1"/>
          </p:nvPr>
        </p:nvSpPr>
        <p:spPr/>
        <p:txBody>
          <a:bodyPr>
            <a:normAutofit/>
          </a:bodyPr>
          <a:lstStyle/>
          <a:p>
            <a:pPr algn="just" hangingPunct="0"/>
            <a:r>
              <a:rPr lang="en-CA" dirty="0" smtClean="0"/>
              <a:t>Propagation prediction, </a:t>
            </a:r>
            <a:r>
              <a:rPr lang="en-CA" dirty="0"/>
              <a:t>based on Recommendations ITU‑R P.526 – Propagation by </a:t>
            </a:r>
            <a:r>
              <a:rPr lang="en-CA" dirty="0" smtClean="0"/>
              <a:t>diffraction.</a:t>
            </a:r>
          </a:p>
          <a:p>
            <a:pPr algn="just" hangingPunct="0"/>
            <a:r>
              <a:rPr lang="en-CA" dirty="0" smtClean="0"/>
              <a:t>Two </a:t>
            </a:r>
            <a:r>
              <a:rPr lang="en-CA" dirty="0"/>
              <a:t>diffraction models were considered</a:t>
            </a:r>
            <a:r>
              <a:rPr lang="en-CA" dirty="0" smtClean="0"/>
              <a:t>:</a:t>
            </a:r>
          </a:p>
          <a:p>
            <a:pPr lvl="1" algn="just" hangingPunct="0"/>
            <a:r>
              <a:rPr lang="en-CA" sz="2400" dirty="0" smtClean="0"/>
              <a:t>Cascade </a:t>
            </a:r>
            <a:r>
              <a:rPr lang="en-CA" sz="2400" dirty="0"/>
              <a:t>Knife Edge (Recommendation ITU-R P.526-11</a:t>
            </a:r>
            <a:r>
              <a:rPr lang="en-CA" sz="2400" dirty="0" smtClean="0"/>
              <a:t>); and</a:t>
            </a:r>
          </a:p>
          <a:p>
            <a:pPr lvl="1" algn="just" hangingPunct="0"/>
            <a:r>
              <a:rPr lang="en-CA" sz="2400" dirty="0"/>
              <a:t>D</a:t>
            </a:r>
            <a:r>
              <a:rPr lang="en-CA" sz="2400" dirty="0" smtClean="0"/>
              <a:t>elta-</a:t>
            </a:r>
            <a:r>
              <a:rPr lang="en-CA" sz="2400" dirty="0" err="1" smtClean="0"/>
              <a:t>Bullington</a:t>
            </a:r>
            <a:r>
              <a:rPr lang="en-CA" sz="2400" dirty="0" smtClean="0"/>
              <a:t> </a:t>
            </a:r>
            <a:r>
              <a:rPr lang="en-CA" sz="2400" dirty="0"/>
              <a:t>(Recommendation ITU-R P.526-12).</a:t>
            </a:r>
            <a:endParaRPr lang="pt-BR" sz="2400"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3</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err="1" smtClean="0"/>
              <a:t>Description</a:t>
            </a:r>
            <a:r>
              <a:rPr lang="pt-BR" sz="4000" dirty="0" smtClean="0"/>
              <a:t> </a:t>
            </a:r>
            <a:r>
              <a:rPr lang="pt-BR" sz="4000" dirty="0" err="1" smtClean="0"/>
              <a:t>of</a:t>
            </a:r>
            <a:r>
              <a:rPr lang="pt-BR" sz="4000" dirty="0" smtClean="0"/>
              <a:t> </a:t>
            </a:r>
            <a:r>
              <a:rPr lang="pt-BR" sz="4000" dirty="0" err="1" smtClean="0"/>
              <a:t>tests</a:t>
            </a:r>
            <a:endParaRPr lang="pt-BR" sz="4000" dirty="0"/>
          </a:p>
        </p:txBody>
      </p:sp>
      <p:sp>
        <p:nvSpPr>
          <p:cNvPr id="3" name="Espaço Reservado para Conteúdo 2"/>
          <p:cNvSpPr>
            <a:spLocks noGrp="1"/>
          </p:cNvSpPr>
          <p:nvPr>
            <p:ph idx="1"/>
          </p:nvPr>
        </p:nvSpPr>
        <p:spPr/>
        <p:txBody>
          <a:bodyPr>
            <a:normAutofit fontScale="85000" lnSpcReduction="20000"/>
          </a:bodyPr>
          <a:lstStyle/>
          <a:p>
            <a:pPr algn="just" hangingPunct="0"/>
            <a:r>
              <a:rPr lang="en-CA" dirty="0" smtClean="0"/>
              <a:t>Source:</a:t>
            </a:r>
          </a:p>
          <a:p>
            <a:pPr lvl="1" algn="just" hangingPunct="0"/>
            <a:r>
              <a:rPr lang="en-CA" dirty="0" smtClean="0"/>
              <a:t>Television </a:t>
            </a:r>
            <a:r>
              <a:rPr lang="en-CA" dirty="0"/>
              <a:t>broadcast </a:t>
            </a:r>
            <a:r>
              <a:rPr lang="en-CA" dirty="0" smtClean="0"/>
              <a:t>station</a:t>
            </a:r>
          </a:p>
          <a:p>
            <a:pPr lvl="1" algn="just" hangingPunct="0"/>
            <a:r>
              <a:rPr lang="en-CA" dirty="0" smtClean="0"/>
              <a:t>Frequency: 563.143MHz – Modulation: 64QAM</a:t>
            </a:r>
          </a:p>
          <a:p>
            <a:pPr lvl="1" algn="just" hangingPunct="0"/>
            <a:r>
              <a:rPr lang="en-US" dirty="0" smtClean="0"/>
              <a:t>Coordinates</a:t>
            </a:r>
            <a:r>
              <a:rPr lang="en-US" dirty="0"/>
              <a:t>: latitude 22°57'6.15" South &amp; longitude 43°14' 14.10" West.</a:t>
            </a:r>
            <a:endParaRPr lang="pt-BR" dirty="0"/>
          </a:p>
          <a:p>
            <a:pPr algn="just" hangingPunct="0"/>
            <a:r>
              <a:rPr lang="en-CA" dirty="0" smtClean="0"/>
              <a:t>Some routes </a:t>
            </a:r>
            <a:r>
              <a:rPr lang="en-CA" dirty="0"/>
              <a:t>were chosen to capture the transmitted waves, surrounding natural obstacles (mountains), in order to evaluate the diffraction mechanism.</a:t>
            </a:r>
            <a:endParaRPr lang="pt-BR" dirty="0"/>
          </a:p>
          <a:p>
            <a:pPr algn="just"/>
            <a:r>
              <a:rPr lang="en-CA" dirty="0"/>
              <a:t>In each test point, photos were taken in the direction of the transmitter in order to identify the main obstacles in the line of sight from the receiver to the transmitter.</a:t>
            </a:r>
            <a:endParaRPr lang="pt-BR"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4</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CA" sz="4000" dirty="0"/>
              <a:t>Analysis of diffraction</a:t>
            </a:r>
            <a:endParaRPr lang="pt-BR" sz="4000" dirty="0"/>
          </a:p>
        </p:txBody>
      </p:sp>
      <p:sp>
        <p:nvSpPr>
          <p:cNvPr id="3" name="Espaço Reservado para Conteúdo 2"/>
          <p:cNvSpPr>
            <a:spLocks noGrp="1"/>
          </p:cNvSpPr>
          <p:nvPr>
            <p:ph idx="1"/>
          </p:nvPr>
        </p:nvSpPr>
        <p:spPr>
          <a:xfrm>
            <a:off x="457200" y="1214422"/>
            <a:ext cx="8229600" cy="4525963"/>
          </a:xfrm>
        </p:spPr>
        <p:txBody>
          <a:bodyPr>
            <a:normAutofit/>
          </a:bodyPr>
          <a:lstStyle/>
          <a:p>
            <a:pPr algn="ctr" hangingPunct="0">
              <a:buNone/>
            </a:pPr>
            <a:r>
              <a:rPr lang="en-CA" sz="1800" b="1" dirty="0"/>
              <a:t>Explored geographical area [Guanabara Bay] with 11 of the 96 measurement points</a:t>
            </a:r>
            <a:endParaRPr lang="pt-BR" sz="1800"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5</a:t>
            </a:fld>
            <a:endParaRPr lang="pt-BR"/>
          </a:p>
        </p:txBody>
      </p:sp>
      <p:pic>
        <p:nvPicPr>
          <p:cNvPr id="5" name="Imagem 4"/>
          <p:cNvPicPr/>
          <p:nvPr/>
        </p:nvPicPr>
        <p:blipFill>
          <a:blip r:embed="rId2"/>
          <a:srcRect l="1909"/>
          <a:stretch>
            <a:fillRect/>
          </a:stretch>
        </p:blipFill>
        <p:spPr bwMode="auto">
          <a:xfrm>
            <a:off x="1250133" y="1666006"/>
            <a:ext cx="6643734" cy="4857784"/>
          </a:xfrm>
          <a:prstGeom prst="rect">
            <a:avLst/>
          </a:prstGeom>
          <a:noFill/>
          <a:ln w="9525">
            <a:noFill/>
            <a:miter lim="800000"/>
            <a:headEnd/>
            <a:tailEnd/>
          </a:ln>
        </p:spPr>
      </p:pic>
      <p:sp>
        <p:nvSpPr>
          <p:cNvPr id="6" name="Retângulo 5"/>
          <p:cNvSpPr/>
          <p:nvPr/>
        </p:nvSpPr>
        <p:spPr>
          <a:xfrm>
            <a:off x="5857884" y="3714752"/>
            <a:ext cx="1428760" cy="164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214282" y="3244334"/>
            <a:ext cx="1048685" cy="369332"/>
          </a:xfrm>
          <a:prstGeom prst="rect">
            <a:avLst/>
          </a:prstGeom>
          <a:noFill/>
        </p:spPr>
        <p:txBody>
          <a:bodyPr wrap="none" rtlCol="0">
            <a:spAutoFit/>
          </a:bodyPr>
          <a:lstStyle/>
          <a:p>
            <a:r>
              <a:rPr lang="en-CA" cap="all" dirty="0"/>
              <a:t>Figure </a:t>
            </a:r>
            <a:r>
              <a:rPr lang="en-CA" cap="all" dirty="0" smtClean="0"/>
              <a:t>1</a:t>
            </a:r>
            <a:endParaRPr lang="pt-BR" cap="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225892" y="1684508"/>
            <a:ext cx="6645600" cy="4743462"/>
          </a:xfrm>
          <a:prstGeom prst="rect">
            <a:avLst/>
          </a:prstGeom>
          <a:noFill/>
          <a:ln>
            <a:noFill/>
          </a:ln>
        </p:spPr>
      </p:pic>
      <p:sp>
        <p:nvSpPr>
          <p:cNvPr id="2" name="Título 1"/>
          <p:cNvSpPr>
            <a:spLocks noGrp="1"/>
          </p:cNvSpPr>
          <p:nvPr>
            <p:ph type="title"/>
          </p:nvPr>
        </p:nvSpPr>
        <p:spPr/>
        <p:txBody>
          <a:bodyPr>
            <a:normAutofit/>
          </a:bodyPr>
          <a:lstStyle/>
          <a:p>
            <a:r>
              <a:rPr lang="en-CA" sz="4000" dirty="0"/>
              <a:t>Analysis of </a:t>
            </a:r>
            <a:r>
              <a:rPr lang="en-CA" sz="4000" dirty="0" smtClean="0"/>
              <a:t>diffraction </a:t>
            </a:r>
            <a:r>
              <a:rPr lang="en-CA" sz="2800" dirty="0" smtClean="0"/>
              <a:t>(Cont.)</a:t>
            </a:r>
            <a:endParaRPr lang="pt-BR" sz="4000" dirty="0"/>
          </a:p>
        </p:txBody>
      </p:sp>
      <p:sp>
        <p:nvSpPr>
          <p:cNvPr id="3" name="Espaço Reservado para Conteúdo 2"/>
          <p:cNvSpPr>
            <a:spLocks noGrp="1"/>
          </p:cNvSpPr>
          <p:nvPr>
            <p:ph idx="1"/>
          </p:nvPr>
        </p:nvSpPr>
        <p:spPr>
          <a:xfrm>
            <a:off x="457200" y="1214422"/>
            <a:ext cx="8229600" cy="4525963"/>
          </a:xfrm>
        </p:spPr>
        <p:txBody>
          <a:bodyPr>
            <a:normAutofit/>
          </a:bodyPr>
          <a:lstStyle/>
          <a:p>
            <a:pPr algn="ctr" hangingPunct="0">
              <a:buNone/>
            </a:pPr>
            <a:r>
              <a:rPr lang="en-CA" sz="2000" b="1" dirty="0"/>
              <a:t>Geographical distribution of the 96 points and terrain altitude</a:t>
            </a:r>
            <a:endParaRPr lang="pt-BR" sz="2000"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6</a:t>
            </a:fld>
            <a:endParaRPr lang="pt-BR"/>
          </a:p>
        </p:txBody>
      </p:sp>
      <p:sp>
        <p:nvSpPr>
          <p:cNvPr id="6" name="Retângulo 5"/>
          <p:cNvSpPr/>
          <p:nvPr/>
        </p:nvSpPr>
        <p:spPr>
          <a:xfrm>
            <a:off x="4929190" y="3417522"/>
            <a:ext cx="1428760" cy="164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14282" y="3244334"/>
            <a:ext cx="1101584" cy="369332"/>
          </a:xfrm>
          <a:prstGeom prst="rect">
            <a:avLst/>
          </a:prstGeom>
          <a:noFill/>
        </p:spPr>
        <p:txBody>
          <a:bodyPr wrap="none" rtlCol="0">
            <a:spAutoFit/>
          </a:bodyPr>
          <a:lstStyle/>
          <a:p>
            <a:r>
              <a:rPr lang="en-CA" cap="all" dirty="0"/>
              <a:t>Figure </a:t>
            </a:r>
            <a:r>
              <a:rPr lang="en-CA" cap="all" dirty="0" smtClean="0"/>
              <a:t> 2</a:t>
            </a:r>
            <a:endParaRPr lang="pt-BR" cap="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CA" sz="4000" dirty="0"/>
              <a:t>Analysis of </a:t>
            </a:r>
            <a:r>
              <a:rPr lang="en-CA" sz="4000" dirty="0" smtClean="0"/>
              <a:t>diffraction </a:t>
            </a:r>
            <a:r>
              <a:rPr lang="en-CA" sz="2800" dirty="0" smtClean="0"/>
              <a:t>(Cont.)</a:t>
            </a:r>
            <a:endParaRPr lang="pt-BR" sz="4000" dirty="0"/>
          </a:p>
        </p:txBody>
      </p:sp>
      <p:sp>
        <p:nvSpPr>
          <p:cNvPr id="3" name="Espaço Reservado para Conteúdo 2"/>
          <p:cNvSpPr>
            <a:spLocks noGrp="1"/>
          </p:cNvSpPr>
          <p:nvPr>
            <p:ph idx="1"/>
          </p:nvPr>
        </p:nvSpPr>
        <p:spPr>
          <a:xfrm>
            <a:off x="457200" y="1214422"/>
            <a:ext cx="8229600" cy="4525963"/>
          </a:xfrm>
        </p:spPr>
        <p:txBody>
          <a:bodyPr>
            <a:normAutofit/>
          </a:bodyPr>
          <a:lstStyle/>
          <a:p>
            <a:pPr algn="ctr" hangingPunct="0">
              <a:buNone/>
            </a:pPr>
            <a:r>
              <a:rPr lang="en-CA" sz="2000" b="1" dirty="0"/>
              <a:t>Graphical comparison between measured and simulated signal levels</a:t>
            </a:r>
            <a:endParaRPr lang="pt-BR" sz="2000"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7</a:t>
            </a:fld>
            <a:endParaRPr lang="pt-BR"/>
          </a:p>
        </p:txBody>
      </p:sp>
      <p:pic>
        <p:nvPicPr>
          <p:cNvPr id="25603" name="Picture 3"/>
          <p:cNvPicPr>
            <a:picLocks noChangeAspect="1" noChangeArrowheads="1"/>
          </p:cNvPicPr>
          <p:nvPr/>
        </p:nvPicPr>
        <p:blipFill>
          <a:blip r:embed="rId2"/>
          <a:srcRect l="11886" t="11111" r="7287" b="8333"/>
          <a:stretch>
            <a:fillRect/>
          </a:stretch>
        </p:blipFill>
        <p:spPr bwMode="auto">
          <a:xfrm>
            <a:off x="363317" y="1714488"/>
            <a:ext cx="8417367" cy="4786346"/>
          </a:xfrm>
          <a:prstGeom prst="rect">
            <a:avLst/>
          </a:prstGeom>
          <a:noFill/>
          <a:ln w="9525">
            <a:noFill/>
            <a:miter lim="800000"/>
            <a:headEnd/>
            <a:tailEnd/>
          </a:ln>
          <a:effectLst/>
        </p:spPr>
      </p:pic>
      <p:sp>
        <p:nvSpPr>
          <p:cNvPr id="11" name="CaixaDeTexto 10"/>
          <p:cNvSpPr txBox="1"/>
          <p:nvPr/>
        </p:nvSpPr>
        <p:spPr>
          <a:xfrm>
            <a:off x="285720" y="6000768"/>
            <a:ext cx="1101584" cy="369332"/>
          </a:xfrm>
          <a:prstGeom prst="rect">
            <a:avLst/>
          </a:prstGeom>
          <a:noFill/>
        </p:spPr>
        <p:txBody>
          <a:bodyPr wrap="none" rtlCol="0">
            <a:spAutoFit/>
          </a:bodyPr>
          <a:lstStyle/>
          <a:p>
            <a:r>
              <a:rPr lang="en-CA" cap="all" dirty="0"/>
              <a:t>Figure </a:t>
            </a:r>
            <a:r>
              <a:rPr lang="en-CA" cap="all" dirty="0" smtClean="0"/>
              <a:t> 3</a:t>
            </a:r>
            <a:endParaRPr lang="pt-BR" cap="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CA" sz="4000" dirty="0"/>
              <a:t>Analysis of </a:t>
            </a:r>
            <a:r>
              <a:rPr lang="en-CA" sz="4000" dirty="0" smtClean="0"/>
              <a:t>diffraction </a:t>
            </a:r>
            <a:r>
              <a:rPr lang="en-CA" sz="2800" dirty="0" smtClean="0"/>
              <a:t>(Cont.)</a:t>
            </a:r>
            <a:endParaRPr lang="pt-BR" sz="4000" dirty="0"/>
          </a:p>
        </p:txBody>
      </p:sp>
      <p:sp>
        <p:nvSpPr>
          <p:cNvPr id="3" name="Espaço Reservado para Conteúdo 2"/>
          <p:cNvSpPr>
            <a:spLocks noGrp="1"/>
          </p:cNvSpPr>
          <p:nvPr>
            <p:ph idx="1"/>
          </p:nvPr>
        </p:nvSpPr>
        <p:spPr>
          <a:xfrm>
            <a:off x="457200" y="1474805"/>
            <a:ext cx="8229600" cy="4525963"/>
          </a:xfrm>
        </p:spPr>
        <p:txBody>
          <a:bodyPr>
            <a:normAutofit/>
          </a:bodyPr>
          <a:lstStyle/>
          <a:p>
            <a:pPr algn="ctr" hangingPunct="0">
              <a:buNone/>
            </a:pPr>
            <a:r>
              <a:rPr lang="en-CA" sz="2000" dirty="0"/>
              <a:t>Measured and simulated signal levels on points with severe diffraction</a:t>
            </a:r>
            <a:endParaRPr lang="pt-BR" sz="2000" b="1" dirty="0"/>
          </a:p>
        </p:txBody>
      </p:sp>
      <p:sp>
        <p:nvSpPr>
          <p:cNvPr id="4" name="Espaço Reservado para Número de Slide 3"/>
          <p:cNvSpPr>
            <a:spLocks noGrp="1"/>
          </p:cNvSpPr>
          <p:nvPr>
            <p:ph type="sldNum" sz="quarter" idx="12"/>
          </p:nvPr>
        </p:nvSpPr>
        <p:spPr/>
        <p:txBody>
          <a:bodyPr/>
          <a:lstStyle/>
          <a:p>
            <a:fld id="{E33201BC-AF78-43C7-81FE-A31BE7A146B1}" type="slidenum">
              <a:rPr lang="pt-BR" smtClean="0"/>
              <a:pPr/>
              <a:t>8</a:t>
            </a:fld>
            <a:endParaRPr lang="pt-BR"/>
          </a:p>
        </p:txBody>
      </p:sp>
      <p:pic>
        <p:nvPicPr>
          <p:cNvPr id="26626" name="Picture 2"/>
          <p:cNvPicPr>
            <a:picLocks noChangeAspect="1" noChangeArrowheads="1"/>
          </p:cNvPicPr>
          <p:nvPr/>
        </p:nvPicPr>
        <p:blipFill>
          <a:blip r:embed="rId2"/>
          <a:srcRect/>
          <a:stretch>
            <a:fillRect/>
          </a:stretch>
        </p:blipFill>
        <p:spPr bwMode="auto">
          <a:xfrm>
            <a:off x="-193981" y="1601592"/>
            <a:ext cx="9501983" cy="5000660"/>
          </a:xfrm>
          <a:prstGeom prst="rect">
            <a:avLst/>
          </a:prstGeom>
          <a:noFill/>
          <a:ln w="9525">
            <a:noFill/>
            <a:miter lim="800000"/>
            <a:headEnd/>
            <a:tailEnd/>
          </a:ln>
          <a:effectLst/>
        </p:spPr>
      </p:pic>
      <p:sp>
        <p:nvSpPr>
          <p:cNvPr id="7" name="CaixaDeTexto 6"/>
          <p:cNvSpPr txBox="1"/>
          <p:nvPr/>
        </p:nvSpPr>
        <p:spPr>
          <a:xfrm>
            <a:off x="285720" y="6215082"/>
            <a:ext cx="916854" cy="369332"/>
          </a:xfrm>
          <a:prstGeom prst="rect">
            <a:avLst/>
          </a:prstGeom>
          <a:noFill/>
        </p:spPr>
        <p:txBody>
          <a:bodyPr wrap="none" rtlCol="0">
            <a:spAutoFit/>
          </a:bodyPr>
          <a:lstStyle/>
          <a:p>
            <a:r>
              <a:rPr lang="en-CA" cap="all" dirty="0" smtClean="0"/>
              <a:t>Table 1</a:t>
            </a:r>
            <a:endParaRPr lang="pt-BR" cap="al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33201BC-AF78-43C7-81FE-A31BE7A146B1}" type="slidenum">
              <a:rPr lang="pt-BR" smtClean="0"/>
              <a:pPr/>
              <a:t>9</a:t>
            </a:fld>
            <a:endParaRPr lang="pt-BR"/>
          </a:p>
        </p:txBody>
      </p:sp>
      <p:pic>
        <p:nvPicPr>
          <p:cNvPr id="5" name="Imagem 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7826" t="1397" r="1739" b="822"/>
          <a:stretch>
            <a:fillRect/>
          </a:stretch>
        </p:blipFill>
        <p:spPr bwMode="auto">
          <a:xfrm>
            <a:off x="714348" y="1714488"/>
            <a:ext cx="7715304" cy="5000660"/>
          </a:xfrm>
          <a:prstGeom prst="rect">
            <a:avLst/>
          </a:prstGeom>
          <a:noFill/>
        </p:spPr>
      </p:pic>
      <p:sp>
        <p:nvSpPr>
          <p:cNvPr id="6" name="Título 1"/>
          <p:cNvSpPr>
            <a:spLocks noGrp="1"/>
          </p:cNvSpPr>
          <p:nvPr>
            <p:ph type="title"/>
          </p:nvPr>
        </p:nvSpPr>
        <p:spPr>
          <a:xfrm>
            <a:off x="457200" y="274638"/>
            <a:ext cx="8229600" cy="1143000"/>
          </a:xfrm>
        </p:spPr>
        <p:txBody>
          <a:bodyPr>
            <a:normAutofit/>
          </a:bodyPr>
          <a:lstStyle/>
          <a:p>
            <a:r>
              <a:rPr lang="en-CA" sz="3600" dirty="0"/>
              <a:t>Analysis of </a:t>
            </a:r>
            <a:r>
              <a:rPr lang="en-CA" sz="3600" dirty="0" smtClean="0"/>
              <a:t>diffraction </a:t>
            </a:r>
            <a:r>
              <a:rPr lang="en-CA" sz="2400" dirty="0" smtClean="0"/>
              <a:t>(Cont.)</a:t>
            </a:r>
            <a:endParaRPr lang="pt-BR" sz="3600" dirty="0"/>
          </a:p>
        </p:txBody>
      </p:sp>
      <p:sp>
        <p:nvSpPr>
          <p:cNvPr id="8" name="Espaço Reservado para Conteúdo 2"/>
          <p:cNvSpPr>
            <a:spLocks noGrp="1"/>
          </p:cNvSpPr>
          <p:nvPr>
            <p:ph idx="1"/>
          </p:nvPr>
        </p:nvSpPr>
        <p:spPr>
          <a:xfrm>
            <a:off x="457200" y="1289372"/>
            <a:ext cx="8229600" cy="4525963"/>
          </a:xfrm>
        </p:spPr>
        <p:txBody>
          <a:bodyPr>
            <a:normAutofit/>
          </a:bodyPr>
          <a:lstStyle/>
          <a:p>
            <a:pPr algn="ctr" hangingPunct="0">
              <a:buNone/>
            </a:pPr>
            <a:r>
              <a:rPr lang="en-CA" sz="1600" dirty="0"/>
              <a:t>Comparison between measured and predicted signal levels in points of severe diffraction</a:t>
            </a:r>
            <a:endParaRPr lang="pt-BR" sz="1600" b="1" dirty="0"/>
          </a:p>
        </p:txBody>
      </p:sp>
      <p:sp>
        <p:nvSpPr>
          <p:cNvPr id="9" name="CaixaDeTexto 8"/>
          <p:cNvSpPr txBox="1"/>
          <p:nvPr/>
        </p:nvSpPr>
        <p:spPr>
          <a:xfrm>
            <a:off x="285720" y="6000768"/>
            <a:ext cx="1101584" cy="369332"/>
          </a:xfrm>
          <a:prstGeom prst="rect">
            <a:avLst/>
          </a:prstGeom>
          <a:noFill/>
        </p:spPr>
        <p:txBody>
          <a:bodyPr wrap="none" rtlCol="0">
            <a:spAutoFit/>
          </a:bodyPr>
          <a:lstStyle/>
          <a:p>
            <a:r>
              <a:rPr lang="en-CA" cap="all" dirty="0"/>
              <a:t>Figure </a:t>
            </a:r>
            <a:r>
              <a:rPr lang="en-CA" cap="all" dirty="0" smtClean="0"/>
              <a:t> 4</a:t>
            </a:r>
            <a:endParaRPr lang="pt-BR" cap="al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511</Words>
  <Application>Microsoft Office PowerPoint</Application>
  <PresentationFormat>Apresentação na tela (4:3)</PresentationFormat>
  <Paragraphs>72</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Brazil (Federative Republic of) DIFFRACTION PHENOMENA STUDY – UHF BAND QUESTION ITU-R 202-3/3 </vt:lpstr>
      <vt:lpstr>Sumary</vt:lpstr>
      <vt:lpstr>Introduction</vt:lpstr>
      <vt:lpstr>Description of tests</vt:lpstr>
      <vt:lpstr>Analysis of diffraction</vt:lpstr>
      <vt:lpstr>Analysis of diffraction (Cont.)</vt:lpstr>
      <vt:lpstr>Analysis of diffraction (Cont.)</vt:lpstr>
      <vt:lpstr>Analysis of diffraction (Cont.)</vt:lpstr>
      <vt:lpstr>Analysis of diffraction (Cont.)</vt:lpstr>
      <vt:lpstr>Analysis of diffraction (Cont.)</vt:lpstr>
      <vt:lpstr>Analysis of diffraction (Cont.)</vt:lpstr>
      <vt:lpstr>Network link report</vt:lpstr>
      <vt:lpstr>Conclusion</vt:lpstr>
      <vt:lpstr>Conclusion (Cont.)</vt:lpstr>
      <vt:lpstr>Conclusion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usuario</cp:lastModifiedBy>
  <cp:revision>9</cp:revision>
  <dcterms:created xsi:type="dcterms:W3CDTF">2014-09-03T07:06:34Z</dcterms:created>
  <dcterms:modified xsi:type="dcterms:W3CDTF">2014-11-28T10:17:54Z</dcterms:modified>
</cp:coreProperties>
</file>